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varScale="1">
        <p:scale>
          <a:sx n="74" d="100"/>
          <a:sy n="74" d="100"/>
        </p:scale>
        <p:origin x="40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F3A168-31FF-4178-A79B-46B462C22162}" type="datetimeFigureOut">
              <a:rPr lang="en-GB" smtClean="0"/>
              <a:t>27/02/2017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C10D76-4F78-45CB-903D-7596B508934A}" type="slidenum">
              <a:rPr lang="en-GB" smtClean="0"/>
              <a:t>‹#›</a:t>
            </a:fld>
            <a:endParaRPr lang="en-GB"/>
          </a:p>
        </p:txBody>
      </p:sp>
    </p:spTree>
    <p:extLst>
      <p:ext uri="{BB962C8B-B14F-4D97-AF65-F5344CB8AC3E}">
        <p14:creationId xmlns:p14="http://schemas.microsoft.com/office/powerpoint/2010/main" val="2093817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smtClean="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BBD4437-0FD2-4FC4-9FDE-F19B917BAD30}" type="slidenum">
              <a:rPr lang="en-GB" altLang="en-US"/>
              <a:pPr fontAlgn="base">
                <a:spcBef>
                  <a:spcPct val="0"/>
                </a:spcBef>
                <a:spcAft>
                  <a:spcPct val="0"/>
                </a:spcAft>
              </a:pPr>
              <a:t>27</a:t>
            </a:fld>
            <a:endParaRPr lang="en-GB" altLang="en-US"/>
          </a:p>
        </p:txBody>
      </p:sp>
    </p:spTree>
    <p:extLst>
      <p:ext uri="{BB962C8B-B14F-4D97-AF65-F5344CB8AC3E}">
        <p14:creationId xmlns:p14="http://schemas.microsoft.com/office/powerpoint/2010/main" val="1035385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BE77FD6-FE79-4744-A9AD-A12E8DF5A3B5}" type="datetimeFigureOut">
              <a:rPr lang="en-GB" smtClean="0"/>
              <a:t>27/02/2017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891367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BE77FD6-FE79-4744-A9AD-A12E8DF5A3B5}" type="datetimeFigureOut">
              <a:rPr lang="en-GB" smtClean="0"/>
              <a:t>27/02/2017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1695820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E77FD6-FE79-4744-A9AD-A12E8DF5A3B5}" type="datetimeFigureOut">
              <a:rPr lang="en-GB" smtClean="0"/>
              <a:t>27/02/2017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1772904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BE77FD6-FE79-4744-A9AD-A12E8DF5A3B5}" type="datetimeFigureOut">
              <a:rPr lang="en-GB" smtClean="0"/>
              <a:t>27/02/2017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1715842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BE77FD6-FE79-4744-A9AD-A12E8DF5A3B5}" type="datetimeFigureOut">
              <a:rPr lang="en-GB" smtClean="0"/>
              <a:t>27/02/2017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2674082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BE77FD6-FE79-4744-A9AD-A12E8DF5A3B5}" type="datetimeFigureOut">
              <a:rPr lang="en-GB" smtClean="0"/>
              <a:t>27/02/2017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2745902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E77FD6-FE79-4744-A9AD-A12E8DF5A3B5}" type="datetimeFigureOut">
              <a:rPr lang="en-GB" smtClean="0"/>
              <a:t>27/02/2017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856062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E77FD6-FE79-4744-A9AD-A12E8DF5A3B5}" type="datetimeFigureOut">
              <a:rPr lang="en-GB" smtClean="0"/>
              <a:t>27/02/2017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679783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E77FD6-FE79-4744-A9AD-A12E8DF5A3B5}" type="datetimeFigureOut">
              <a:rPr lang="en-GB" smtClean="0"/>
              <a:t>27/02/2017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3050387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BE77FD6-FE79-4744-A9AD-A12E8DF5A3B5}" type="datetimeFigureOut">
              <a:rPr lang="en-GB" smtClean="0"/>
              <a:t>27/02/2017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294559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BE77FD6-FE79-4744-A9AD-A12E8DF5A3B5}" type="datetimeFigureOut">
              <a:rPr lang="en-GB" smtClean="0"/>
              <a:t>27/02/2017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2385274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E77FD6-FE79-4744-A9AD-A12E8DF5A3B5}" type="datetimeFigureOut">
              <a:rPr lang="en-GB" smtClean="0"/>
              <a:t>27/02/2017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D5AEFA-F272-422E-AFEE-DC3D6335F062}" type="slidenum">
              <a:rPr lang="en-GB" smtClean="0"/>
              <a:t>‹#›</a:t>
            </a:fld>
            <a:endParaRPr lang="en-GB"/>
          </a:p>
        </p:txBody>
      </p:sp>
    </p:spTree>
    <p:extLst>
      <p:ext uri="{BB962C8B-B14F-4D97-AF65-F5344CB8AC3E}">
        <p14:creationId xmlns:p14="http://schemas.microsoft.com/office/powerpoint/2010/main" val="814894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youtube.com/watch?v=MZnyQewsB_Y"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holah.co.uk/study/sperry/" TargetMode="External"/><Relationship Id="rId2" Type="http://schemas.openxmlformats.org/officeDocument/2006/relationships/hyperlink" Target="http://biology.about.com/od/anatomy/p/corpus-callosum.htm" TargetMode="External"/><Relationship Id="rId1" Type="http://schemas.openxmlformats.org/officeDocument/2006/relationships/slideLayout" Target="../slideLayouts/slideLayout2.xml"/><Relationship Id="rId6" Type="http://schemas.openxmlformats.org/officeDocument/2006/relationships/hyperlink" Target="http://www.theguardian.com/commentisfree/2013/nov/16/left-right-brain-distinction-myth" TargetMode="External"/><Relationship Id="rId5" Type="http://schemas.openxmlformats.org/officeDocument/2006/relationships/hyperlink" Target="http://www.lamag.com/wellbeing/two-minds/" TargetMode="External"/><Relationship Id="rId4" Type="http://schemas.openxmlformats.org/officeDocument/2006/relationships/hyperlink" Target="https://www.youtube.com/watch?v=Kqy4XVcCf0w"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bbc.co.uk/news/health-35595086" TargetMode="External"/><Relationship Id="rId2" Type="http://schemas.openxmlformats.org/officeDocument/2006/relationships/hyperlink" Target="https://www.youtube.com/watch?v=5KLPxDtMqe8&amp;feature=youtu.be"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youtube.com/watch?v=6YNy3F2zAnw&amp;feature=youtu.be"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macleans.ca/society/health/how-your-brain-heals-itself/" TargetMode="External"/><Relationship Id="rId2" Type="http://schemas.openxmlformats.org/officeDocument/2006/relationships/hyperlink" Target="https://www.youtube.com/watch?v=ifYcE4-eI_s"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GB"/>
          </a:p>
        </p:txBody>
      </p:sp>
      <p:sp>
        <p:nvSpPr>
          <p:cNvPr id="6" name="Content Placeholder 2"/>
          <p:cNvSpPr>
            <a:spLocks noGrp="1"/>
          </p:cNvSpPr>
          <p:nvPr>
            <p:ph idx="1"/>
          </p:nvPr>
        </p:nvSpPr>
        <p:spPr/>
        <p:txBody>
          <a:bodyPr rtlCol="0">
            <a:normAutofit fontScale="77500" lnSpcReduction="20000"/>
          </a:bodyPr>
          <a:lstStyle/>
          <a:p>
            <a:pPr fontAlgn="auto">
              <a:spcAft>
                <a:spcPts val="0"/>
              </a:spcAft>
              <a:defRPr/>
            </a:pPr>
            <a:r>
              <a:rPr lang="en-GB" dirty="0" smtClean="0">
                <a:solidFill>
                  <a:srgbClr val="FF0000"/>
                </a:solidFill>
              </a:rPr>
              <a:t>The </a:t>
            </a:r>
            <a:r>
              <a:rPr lang="en-GB" dirty="0">
                <a:solidFill>
                  <a:srgbClr val="FF0000"/>
                </a:solidFill>
              </a:rPr>
              <a:t>divisions of the nervous system: central and peripheral (somatic and autonomic).</a:t>
            </a:r>
          </a:p>
          <a:p>
            <a:pPr fontAlgn="auto">
              <a:spcAft>
                <a:spcPts val="0"/>
              </a:spcAft>
              <a:defRPr/>
            </a:pPr>
            <a:r>
              <a:rPr lang="en-GB" dirty="0" smtClean="0">
                <a:solidFill>
                  <a:srgbClr val="FF0000"/>
                </a:solidFill>
              </a:rPr>
              <a:t>The </a:t>
            </a:r>
            <a:r>
              <a:rPr lang="en-GB" dirty="0">
                <a:solidFill>
                  <a:srgbClr val="FF0000"/>
                </a:solidFill>
              </a:rPr>
              <a:t>structure and function of sensory, relay and motor neurons. The process of </a:t>
            </a:r>
            <a:r>
              <a:rPr lang="en-GB" dirty="0" smtClean="0">
                <a:solidFill>
                  <a:srgbClr val="FF0000"/>
                </a:solidFill>
              </a:rPr>
              <a:t>synaptic transmission</a:t>
            </a:r>
            <a:r>
              <a:rPr lang="en-GB" dirty="0">
                <a:solidFill>
                  <a:srgbClr val="FF0000"/>
                </a:solidFill>
              </a:rPr>
              <a:t>, including reference to neurotransmitters, excitation and inhibition.</a:t>
            </a:r>
          </a:p>
          <a:p>
            <a:pPr fontAlgn="auto">
              <a:spcAft>
                <a:spcPts val="0"/>
              </a:spcAft>
              <a:defRPr/>
            </a:pPr>
            <a:r>
              <a:rPr lang="en-GB" dirty="0" smtClean="0">
                <a:solidFill>
                  <a:srgbClr val="FF0000"/>
                </a:solidFill>
              </a:rPr>
              <a:t>The </a:t>
            </a:r>
            <a:r>
              <a:rPr lang="en-GB" dirty="0">
                <a:solidFill>
                  <a:srgbClr val="FF0000"/>
                </a:solidFill>
              </a:rPr>
              <a:t>function of the endocrine system: glands and hormones.</a:t>
            </a:r>
          </a:p>
          <a:p>
            <a:pPr fontAlgn="auto">
              <a:spcAft>
                <a:spcPts val="0"/>
              </a:spcAft>
              <a:defRPr/>
            </a:pPr>
            <a:r>
              <a:rPr lang="en-GB" dirty="0" smtClean="0">
                <a:solidFill>
                  <a:srgbClr val="FF0000"/>
                </a:solidFill>
              </a:rPr>
              <a:t>The </a:t>
            </a:r>
            <a:r>
              <a:rPr lang="en-GB" dirty="0">
                <a:solidFill>
                  <a:srgbClr val="FF0000"/>
                </a:solidFill>
              </a:rPr>
              <a:t>fight or flight response including the role of adrenaline.</a:t>
            </a:r>
          </a:p>
          <a:p>
            <a:pPr fontAlgn="auto">
              <a:spcAft>
                <a:spcPts val="0"/>
              </a:spcAft>
              <a:defRPr/>
            </a:pPr>
            <a:r>
              <a:rPr lang="en-GB" dirty="0" smtClean="0"/>
              <a:t>Localisation </a:t>
            </a:r>
            <a:r>
              <a:rPr lang="en-GB" dirty="0"/>
              <a:t>of function in the brain and hemispheric lateralisation: motor, somatosensory, </a:t>
            </a:r>
            <a:r>
              <a:rPr lang="en-GB" dirty="0" smtClean="0"/>
              <a:t>visual, auditory </a:t>
            </a:r>
            <a:r>
              <a:rPr lang="en-GB" dirty="0"/>
              <a:t>and language centres; </a:t>
            </a:r>
            <a:r>
              <a:rPr lang="en-GB" dirty="0" err="1"/>
              <a:t>Broca’s</a:t>
            </a:r>
            <a:r>
              <a:rPr lang="en-GB" dirty="0"/>
              <a:t> and Wernicke’s areas, split brain research. Plasticity </a:t>
            </a:r>
            <a:r>
              <a:rPr lang="en-GB" dirty="0" smtClean="0"/>
              <a:t>and functional </a:t>
            </a:r>
            <a:r>
              <a:rPr lang="en-GB" dirty="0"/>
              <a:t>recovery of the brain after trauma.</a:t>
            </a:r>
          </a:p>
          <a:p>
            <a:pPr fontAlgn="auto">
              <a:spcAft>
                <a:spcPts val="0"/>
              </a:spcAft>
              <a:defRPr/>
            </a:pPr>
            <a:r>
              <a:rPr lang="en-GB" dirty="0" smtClean="0"/>
              <a:t>Ways </a:t>
            </a:r>
            <a:r>
              <a:rPr lang="en-GB" dirty="0"/>
              <a:t>of studying the brain: scanning techniques, including functional magnetic resonance </a:t>
            </a:r>
            <a:r>
              <a:rPr lang="en-GB" dirty="0" smtClean="0"/>
              <a:t>imaging (fMRI</a:t>
            </a:r>
            <a:r>
              <a:rPr lang="en-GB" dirty="0"/>
              <a:t>); electroencephalogram (EEGs) and event-related potentials (ERPs); post-mortem examinations.</a:t>
            </a:r>
          </a:p>
          <a:p>
            <a:pPr fontAlgn="auto">
              <a:spcAft>
                <a:spcPts val="0"/>
              </a:spcAft>
              <a:defRPr/>
            </a:pPr>
            <a:r>
              <a:rPr lang="en-GB" dirty="0" smtClean="0"/>
              <a:t>Biological </a:t>
            </a:r>
            <a:r>
              <a:rPr lang="en-GB" dirty="0"/>
              <a:t>rhythms: circadian, </a:t>
            </a:r>
            <a:r>
              <a:rPr lang="en-GB" dirty="0" err="1"/>
              <a:t>infradian</a:t>
            </a:r>
            <a:r>
              <a:rPr lang="en-GB" dirty="0"/>
              <a:t> and </a:t>
            </a:r>
            <a:r>
              <a:rPr lang="en-GB" dirty="0" err="1"/>
              <a:t>ultradian</a:t>
            </a:r>
            <a:r>
              <a:rPr lang="en-GB" dirty="0"/>
              <a:t> and the difference between these rhythms. </a:t>
            </a:r>
            <a:endParaRPr lang="en-GB" dirty="0" smtClean="0"/>
          </a:p>
          <a:p>
            <a:pPr lvl="1" fontAlgn="auto">
              <a:spcAft>
                <a:spcPts val="0"/>
              </a:spcAft>
              <a:defRPr/>
            </a:pPr>
            <a:r>
              <a:rPr lang="en-GB" dirty="0" smtClean="0"/>
              <a:t>The effect </a:t>
            </a:r>
            <a:r>
              <a:rPr lang="en-GB" dirty="0"/>
              <a:t>of endogenous pacemakers and exogenous </a:t>
            </a:r>
            <a:r>
              <a:rPr lang="en-GB" dirty="0" err="1"/>
              <a:t>zeitgebers</a:t>
            </a:r>
            <a:r>
              <a:rPr lang="en-GB" dirty="0"/>
              <a:t> on the sleep/wake cycle.</a:t>
            </a:r>
          </a:p>
        </p:txBody>
      </p:sp>
    </p:spTree>
    <p:extLst>
      <p:ext uri="{BB962C8B-B14F-4D97-AF65-F5344CB8AC3E}">
        <p14:creationId xmlns:p14="http://schemas.microsoft.com/office/powerpoint/2010/main" val="730911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GB" altLang="en-US" smtClean="0"/>
              <a:t>Hemispheric lateralisation</a:t>
            </a:r>
          </a:p>
        </p:txBody>
      </p:sp>
      <p:sp>
        <p:nvSpPr>
          <p:cNvPr id="3" name="Content Placeholder 2"/>
          <p:cNvSpPr>
            <a:spLocks noGrp="1"/>
          </p:cNvSpPr>
          <p:nvPr>
            <p:ph idx="1"/>
          </p:nvPr>
        </p:nvSpPr>
        <p:spPr/>
        <p:txBody>
          <a:bodyPr rtlCol="0">
            <a:normAutofit fontScale="92500" lnSpcReduction="10000"/>
          </a:bodyPr>
          <a:lstStyle/>
          <a:p>
            <a:pPr>
              <a:defRPr/>
            </a:pPr>
            <a:r>
              <a:rPr lang="en-GB" dirty="0"/>
              <a:t>The human brain is divided into two hemispheres - left and right hemispheres. Lateralization of brain function means that there are certain mental processes that are mainly specialized to one side or the other. </a:t>
            </a:r>
            <a:endParaRPr lang="en-GB" dirty="0" smtClean="0"/>
          </a:p>
          <a:p>
            <a:pPr>
              <a:defRPr/>
            </a:pPr>
            <a:endParaRPr lang="en-GB" dirty="0"/>
          </a:p>
          <a:p>
            <a:pPr>
              <a:defRPr/>
            </a:pPr>
            <a:r>
              <a:rPr lang="en-GB" dirty="0" smtClean="0"/>
              <a:t>Most </a:t>
            </a:r>
            <a:r>
              <a:rPr lang="en-GB" dirty="0"/>
              <a:t>mental functions are distributed across the hemispheres but there are specific processes that are specialized to one hemisphere. For example, both sides of the brain perform functions related to language. But in most people, grammar and vocabulary are localized to the left side of the brain, while understanding the emotional content of language is a function of the right hemisphere.</a:t>
            </a:r>
            <a:br>
              <a:rPr lang="en-GB" dirty="0"/>
            </a:br>
            <a:r>
              <a:rPr lang="en-GB" dirty="0"/>
              <a:t/>
            </a:r>
            <a:br>
              <a:rPr lang="en-GB" dirty="0"/>
            </a:br>
            <a:endParaRPr lang="en-GB" dirty="0"/>
          </a:p>
        </p:txBody>
      </p:sp>
    </p:spTree>
    <p:extLst>
      <p:ext uri="{BB962C8B-B14F-4D97-AF65-F5344CB8AC3E}">
        <p14:creationId xmlns:p14="http://schemas.microsoft.com/office/powerpoint/2010/main" val="871640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endParaRPr lang="en-GB" altLang="en-US" smtClean="0"/>
          </a:p>
        </p:txBody>
      </p:sp>
      <p:pic>
        <p:nvPicPr>
          <p:cNvPr id="36867" name="Picture 6" descr="http://spaces.imperial.edu/thomas.morrell/cha_19_tortora_brain_files/image006.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248150" y="1909763"/>
            <a:ext cx="3695700" cy="3905250"/>
          </a:xfrm>
          <a:noFill/>
        </p:spPr>
      </p:pic>
    </p:spTree>
    <p:extLst>
      <p:ext uri="{BB962C8B-B14F-4D97-AF65-F5344CB8AC3E}">
        <p14:creationId xmlns:p14="http://schemas.microsoft.com/office/powerpoint/2010/main" val="2582990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endParaRPr lang="en-GB" altLang="en-US" smtClean="0"/>
          </a:p>
        </p:txBody>
      </p:sp>
      <p:pic>
        <p:nvPicPr>
          <p:cNvPr id="37891" name="Picture 2" descr="http://www.rightleftrightwrong.com/images/brai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044950" y="1760538"/>
            <a:ext cx="4102100" cy="4203700"/>
          </a:xfrm>
          <a:noFill/>
        </p:spPr>
      </p:pic>
    </p:spTree>
    <p:extLst>
      <p:ext uri="{BB962C8B-B14F-4D97-AF65-F5344CB8AC3E}">
        <p14:creationId xmlns:p14="http://schemas.microsoft.com/office/powerpoint/2010/main" val="3594275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GB" altLang="en-US" smtClean="0"/>
              <a:t>Lobes (clues)</a:t>
            </a:r>
          </a:p>
        </p:txBody>
      </p:sp>
      <p:sp>
        <p:nvSpPr>
          <p:cNvPr id="38915" name="Content Placeholder 2"/>
          <p:cNvSpPr>
            <a:spLocks noGrp="1"/>
          </p:cNvSpPr>
          <p:nvPr>
            <p:ph idx="1"/>
          </p:nvPr>
        </p:nvSpPr>
        <p:spPr/>
        <p:txBody>
          <a:bodyPr/>
          <a:lstStyle/>
          <a:p>
            <a:endParaRPr lang="en-GB" altLang="en-US" smtClean="0"/>
          </a:p>
        </p:txBody>
      </p:sp>
      <p:pic>
        <p:nvPicPr>
          <p:cNvPr id="38916" name="Picture 2" descr="https://www.health.qld.gov.au/abios/images/brai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1314" y="2636838"/>
            <a:ext cx="3609975"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4225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GB" altLang="en-US" smtClean="0"/>
              <a:t>motor</a:t>
            </a:r>
          </a:p>
        </p:txBody>
      </p:sp>
      <p:sp>
        <p:nvSpPr>
          <p:cNvPr id="3" name="Content Placeholder 2"/>
          <p:cNvSpPr>
            <a:spLocks noGrp="1"/>
          </p:cNvSpPr>
          <p:nvPr>
            <p:ph idx="1"/>
          </p:nvPr>
        </p:nvSpPr>
        <p:spPr/>
        <p:txBody>
          <a:bodyPr rtlCol="0">
            <a:normAutofit/>
          </a:bodyPr>
          <a:lstStyle/>
          <a:p>
            <a:pPr>
              <a:defRPr/>
            </a:pPr>
            <a:r>
              <a:rPr lang="en-GB" dirty="0"/>
              <a:t>Almost all of </a:t>
            </a:r>
            <a:r>
              <a:rPr lang="en-GB" dirty="0" smtClean="0"/>
              <a:t>behaviour </a:t>
            </a:r>
            <a:r>
              <a:rPr lang="en-GB" dirty="0"/>
              <a:t>involves motor function, from talking to gesturing to walking. But even a simple movement like reaching out to pick up a glass of water can be a complex motor task to study. Not only does your brain have to figure out which muscles to contract and in which order to steer your hand to the glass, it also has to estimate the force needed to pick up the glass. Other factors, like how much water is in the glass and what material the glass is made from, also influence the brains calculations. Not surprisingly, there are many anatomical regions which are involved in motor function.</a:t>
            </a:r>
          </a:p>
        </p:txBody>
      </p:sp>
    </p:spTree>
    <p:extLst>
      <p:ext uri="{BB962C8B-B14F-4D97-AF65-F5344CB8AC3E}">
        <p14:creationId xmlns:p14="http://schemas.microsoft.com/office/powerpoint/2010/main" val="2005129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GB" altLang="en-US" smtClean="0"/>
              <a:t>Primary motor Cortex</a:t>
            </a:r>
          </a:p>
        </p:txBody>
      </p:sp>
      <p:pic>
        <p:nvPicPr>
          <p:cNvPr id="40963" name="Picture 2" descr="1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008438" y="1990726"/>
            <a:ext cx="4464050" cy="4303713"/>
          </a:xfrm>
          <a:noFill/>
        </p:spPr>
      </p:pic>
    </p:spTree>
    <p:extLst>
      <p:ext uri="{BB962C8B-B14F-4D97-AF65-F5344CB8AC3E}">
        <p14:creationId xmlns:p14="http://schemas.microsoft.com/office/powerpoint/2010/main" val="66088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GB" altLang="en-US" smtClean="0"/>
              <a:t>Primary Motor Cortex</a:t>
            </a:r>
          </a:p>
        </p:txBody>
      </p:sp>
      <p:sp>
        <p:nvSpPr>
          <p:cNvPr id="3" name="Content Placeholder 2"/>
          <p:cNvSpPr>
            <a:spLocks noGrp="1"/>
          </p:cNvSpPr>
          <p:nvPr>
            <p:ph idx="1"/>
          </p:nvPr>
        </p:nvSpPr>
        <p:spPr/>
        <p:txBody>
          <a:bodyPr rtlCol="0">
            <a:normAutofit fontScale="92500" lnSpcReduction="20000"/>
          </a:bodyPr>
          <a:lstStyle/>
          <a:p>
            <a:pPr>
              <a:defRPr/>
            </a:pPr>
            <a:r>
              <a:rPr lang="en-GB" dirty="0"/>
              <a:t>The role of the primary motor cortex is to generate neural impulses that control the execution of movement. Signals from M1 cross the </a:t>
            </a:r>
            <a:r>
              <a:rPr lang="en-GB" dirty="0" err="1"/>
              <a:t>bodys</a:t>
            </a:r>
            <a:r>
              <a:rPr lang="en-GB" dirty="0"/>
              <a:t> midline to activate skeletal muscles on the opposite side of the body, meaning that the left hemisphere of the brain controls the right side of the body, and the right hemisphere controls the left side of the body. Every part of the body is represented in the primary motor cortex, and these representations are arranged </a:t>
            </a:r>
            <a:r>
              <a:rPr lang="en-GB" dirty="0" err="1"/>
              <a:t>somatotopically</a:t>
            </a:r>
            <a:r>
              <a:rPr lang="en-GB" dirty="0"/>
              <a:t> — the foot is next to the leg which is next to the trunk which is next to the arm and the hand. The amount of brain matter devoted to any particular body part represents the amount of control that the primary motor cortex has over that body part. For example, a lot of cortical space is required to control the complex movements of the hand and fingers, and these body parts have larger representations in M1 than the trunk or legs, whose muscle patterns are relatively simple.</a:t>
            </a:r>
          </a:p>
        </p:txBody>
      </p:sp>
    </p:spTree>
    <p:extLst>
      <p:ext uri="{BB962C8B-B14F-4D97-AF65-F5344CB8AC3E}">
        <p14:creationId xmlns:p14="http://schemas.microsoft.com/office/powerpoint/2010/main" val="982119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endParaRPr lang="en-GB" altLang="en-US" smtClean="0"/>
          </a:p>
        </p:txBody>
      </p:sp>
      <p:pic>
        <p:nvPicPr>
          <p:cNvPr id="43011" name="Picture 2" descr="1b"/>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224339" y="2276475"/>
            <a:ext cx="3400425" cy="3860800"/>
          </a:xfrm>
          <a:noFill/>
        </p:spPr>
      </p:pic>
    </p:spTree>
    <p:extLst>
      <p:ext uri="{BB962C8B-B14F-4D97-AF65-F5344CB8AC3E}">
        <p14:creationId xmlns:p14="http://schemas.microsoft.com/office/powerpoint/2010/main" val="325285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GB" altLang="en-US" smtClean="0"/>
              <a:t>Somatosensory</a:t>
            </a:r>
          </a:p>
        </p:txBody>
      </p:sp>
      <p:sp>
        <p:nvSpPr>
          <p:cNvPr id="44035" name="Content Placeholder 2"/>
          <p:cNvSpPr>
            <a:spLocks noGrp="1"/>
          </p:cNvSpPr>
          <p:nvPr>
            <p:ph idx="1"/>
          </p:nvPr>
        </p:nvSpPr>
        <p:spPr/>
        <p:txBody>
          <a:bodyPr/>
          <a:lstStyle/>
          <a:p>
            <a:pPr marL="0" indent="0">
              <a:buNone/>
            </a:pPr>
            <a:r>
              <a:rPr lang="en-GB" altLang="en-US" smtClean="0"/>
              <a:t>Catch-all term to designate senses other than vision, hearing, balance, taste and smell. Receptors that could be designated "somatosensory" are distributed all over the body rather than concentrated at specific locations.</a:t>
            </a:r>
          </a:p>
        </p:txBody>
      </p:sp>
    </p:spTree>
    <p:extLst>
      <p:ext uri="{BB962C8B-B14F-4D97-AF65-F5344CB8AC3E}">
        <p14:creationId xmlns:p14="http://schemas.microsoft.com/office/powerpoint/2010/main" val="3385329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endParaRPr lang="en-GB" altLang="en-US" smtClean="0"/>
          </a:p>
        </p:txBody>
      </p:sp>
      <p:pic>
        <p:nvPicPr>
          <p:cNvPr id="45059" name="Picture 2" descr="http://www.bioon.com/bioline/neurosci/course/bsen7.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287714" y="2133600"/>
            <a:ext cx="5138737" cy="3454400"/>
          </a:xfrm>
          <a:noFill/>
        </p:spPr>
      </p:pic>
    </p:spTree>
    <p:extLst>
      <p:ext uri="{BB962C8B-B14F-4D97-AF65-F5344CB8AC3E}">
        <p14:creationId xmlns:p14="http://schemas.microsoft.com/office/powerpoint/2010/main" val="985516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GB" altLang="en-US" smtClean="0"/>
              <a:t>Somatosensory</a:t>
            </a:r>
          </a:p>
        </p:txBody>
      </p:sp>
      <p:sp>
        <p:nvSpPr>
          <p:cNvPr id="3" name="Content Placeholder 2"/>
          <p:cNvSpPr>
            <a:spLocks noGrp="1"/>
          </p:cNvSpPr>
          <p:nvPr>
            <p:ph idx="1"/>
          </p:nvPr>
        </p:nvSpPr>
        <p:spPr/>
        <p:txBody>
          <a:bodyPr rtlCol="0">
            <a:normAutofit/>
          </a:bodyPr>
          <a:lstStyle/>
          <a:p>
            <a:pPr>
              <a:defRPr/>
            </a:pPr>
            <a:r>
              <a:rPr lang="en-GB" dirty="0"/>
              <a:t>The first modality is called discriminative touch, which includes touch, pressure, and vibration perception, and enables us to "read" raised letters with our fingertips, or describe the shape and texture of an object without seeing it. The second grouping is pain and temperature, which is just what it sounds like, and also includes the sensations of itch and tickle. The third modality is called proprioception, and includes receptors for what happens below the body surface: muscle stretch, joint position, tendon tension, etc. This modality primarily targets the cerebellum, which needs minute-by-minute feedback on what the muscles are doing. </a:t>
            </a:r>
          </a:p>
        </p:txBody>
      </p:sp>
    </p:spTree>
    <p:extLst>
      <p:ext uri="{BB962C8B-B14F-4D97-AF65-F5344CB8AC3E}">
        <p14:creationId xmlns:p14="http://schemas.microsoft.com/office/powerpoint/2010/main" val="3157008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GB" altLang="en-US" smtClean="0"/>
              <a:t>Visual (Occipital lobe)</a:t>
            </a:r>
          </a:p>
        </p:txBody>
      </p:sp>
      <p:pic>
        <p:nvPicPr>
          <p:cNvPr id="47107" name="Picture 2" descr="http://thebrain.mcgill.ca/flash/d/d_02/d_02_cr/d_02_cr_vis/d_02_cr_vis_2a.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191000" y="1627188"/>
            <a:ext cx="3810000" cy="4470400"/>
          </a:xfrm>
          <a:noFill/>
        </p:spPr>
      </p:pic>
    </p:spTree>
    <p:extLst>
      <p:ext uri="{BB962C8B-B14F-4D97-AF65-F5344CB8AC3E}">
        <p14:creationId xmlns:p14="http://schemas.microsoft.com/office/powerpoint/2010/main" val="23858427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GB" altLang="en-US" smtClean="0"/>
              <a:t>Auditory</a:t>
            </a:r>
          </a:p>
        </p:txBody>
      </p:sp>
      <p:pic>
        <p:nvPicPr>
          <p:cNvPr id="48131" name="Picture 2" descr="https://classconnection.s3.amazonaws.com/32/flashcards/806032/png/22221318194788367.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43239" y="1600201"/>
            <a:ext cx="6105525" cy="4525963"/>
          </a:xfrm>
          <a:noFill/>
        </p:spPr>
      </p:pic>
    </p:spTree>
    <p:extLst>
      <p:ext uri="{BB962C8B-B14F-4D97-AF65-F5344CB8AC3E}">
        <p14:creationId xmlns:p14="http://schemas.microsoft.com/office/powerpoint/2010/main" val="42753464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GB" altLang="en-US" smtClean="0"/>
              <a:t>Wernicke area </a:t>
            </a:r>
          </a:p>
        </p:txBody>
      </p:sp>
      <p:sp>
        <p:nvSpPr>
          <p:cNvPr id="3" name="Content Placeholder 2"/>
          <p:cNvSpPr>
            <a:spLocks noGrp="1"/>
          </p:cNvSpPr>
          <p:nvPr>
            <p:ph idx="1"/>
          </p:nvPr>
        </p:nvSpPr>
        <p:spPr/>
        <p:txBody>
          <a:bodyPr rtlCol="0">
            <a:normAutofit fontScale="92500" lnSpcReduction="10000"/>
          </a:bodyPr>
          <a:lstStyle/>
          <a:p>
            <a:pPr>
              <a:defRPr/>
            </a:pPr>
            <a:r>
              <a:rPr lang="en-GB" dirty="0" smtClean="0"/>
              <a:t>This </a:t>
            </a:r>
            <a:r>
              <a:rPr lang="en-GB" dirty="0"/>
              <a:t>area was first described in 1874 by German neurologist Carl Wernicke. The Wernicke area is located in the posterior third of the upper temporal convolution of the left hemisphere of the brain. Thus, it lies close to the auditory cortex. This area appears to be uniquely important for the comprehension of speech sounds and is considered to be the receptive language, or language comprehension, centre.</a:t>
            </a:r>
          </a:p>
          <a:p>
            <a:pPr>
              <a:defRPr/>
            </a:pPr>
            <a:endParaRPr lang="en-GB" dirty="0"/>
          </a:p>
          <a:p>
            <a:pPr>
              <a:defRPr/>
            </a:pPr>
            <a:r>
              <a:rPr lang="en-GB" dirty="0" smtClean="0"/>
              <a:t>Damage </a:t>
            </a:r>
            <a:r>
              <a:rPr lang="en-GB" dirty="0"/>
              <a:t>to the temporal lobe may result in a language disorder known as Wernicke aphasia. An individual with Wernicke aphasia has difficulty understanding language; speech is typically fluent but is empty of content and characterized by circumlocutions, a high incidence of vague words like “thing,” and sometimes neologisms and senseless “word salad.”</a:t>
            </a:r>
          </a:p>
        </p:txBody>
      </p:sp>
      <p:sp>
        <p:nvSpPr>
          <p:cNvPr id="49156" name="Rectangle 4"/>
          <p:cNvSpPr>
            <a:spLocks noChangeArrowheads="1"/>
          </p:cNvSpPr>
          <p:nvPr/>
        </p:nvSpPr>
        <p:spPr bwMode="auto">
          <a:xfrm>
            <a:off x="6600826" y="6292850"/>
            <a:ext cx="3743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a:t>[Credit: Encyclopædia Britannica, Inc.]</a:t>
            </a:r>
          </a:p>
        </p:txBody>
      </p:sp>
    </p:spTree>
    <p:extLst>
      <p:ext uri="{BB962C8B-B14F-4D97-AF65-F5344CB8AC3E}">
        <p14:creationId xmlns:p14="http://schemas.microsoft.com/office/powerpoint/2010/main" val="39436708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GB" altLang="en-US" smtClean="0"/>
              <a:t>Language</a:t>
            </a:r>
          </a:p>
        </p:txBody>
      </p:sp>
      <p:sp>
        <p:nvSpPr>
          <p:cNvPr id="3" name="Content Placeholder 2"/>
          <p:cNvSpPr>
            <a:spLocks noGrp="1"/>
          </p:cNvSpPr>
          <p:nvPr>
            <p:ph idx="1"/>
          </p:nvPr>
        </p:nvSpPr>
        <p:spPr/>
        <p:txBody>
          <a:bodyPr rtlCol="0">
            <a:normAutofit lnSpcReduction="10000"/>
          </a:bodyPr>
          <a:lstStyle/>
          <a:p>
            <a:pPr>
              <a:defRPr/>
            </a:pPr>
            <a:r>
              <a:rPr lang="en-GB" dirty="0"/>
              <a:t>A century and a half ago, French physician Pierre Paul </a:t>
            </a:r>
            <a:r>
              <a:rPr lang="en-GB" dirty="0" err="1"/>
              <a:t>Broca</a:t>
            </a:r>
            <a:r>
              <a:rPr lang="en-GB" dirty="0"/>
              <a:t> found that patients with damage to part of the brain’s frontal lobe were unable to speak more than a few words. Later dubbed </a:t>
            </a:r>
            <a:r>
              <a:rPr lang="en-GB" dirty="0" err="1"/>
              <a:t>Broca’s</a:t>
            </a:r>
            <a:r>
              <a:rPr lang="en-GB" dirty="0"/>
              <a:t> area, this region is believed to be critical for speech production and some aspects of language comprehension.</a:t>
            </a:r>
          </a:p>
          <a:p>
            <a:pPr>
              <a:defRPr/>
            </a:pPr>
            <a:r>
              <a:rPr lang="en-GB" dirty="0"/>
              <a:t>However, in recent years neuroscientists have observed activity in </a:t>
            </a:r>
            <a:r>
              <a:rPr lang="en-GB" dirty="0" err="1"/>
              <a:t>Broca’s</a:t>
            </a:r>
            <a:r>
              <a:rPr lang="en-GB" dirty="0"/>
              <a:t> area when people perform cognitive tasks that have nothing to do with language, such as solving math problems or holding information in working memory. Those findings have stimulated debate over whether </a:t>
            </a:r>
            <a:r>
              <a:rPr lang="en-GB" dirty="0" err="1"/>
              <a:t>Broca’s</a:t>
            </a:r>
            <a:r>
              <a:rPr lang="en-GB" dirty="0"/>
              <a:t> area is specific to language or plays a more general role in cognition.</a:t>
            </a:r>
          </a:p>
          <a:p>
            <a:pPr>
              <a:defRPr/>
            </a:pPr>
            <a:endParaRPr lang="en-GB" dirty="0"/>
          </a:p>
        </p:txBody>
      </p:sp>
    </p:spTree>
    <p:extLst>
      <p:ext uri="{BB962C8B-B14F-4D97-AF65-F5344CB8AC3E}">
        <p14:creationId xmlns:p14="http://schemas.microsoft.com/office/powerpoint/2010/main" val="13997793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endParaRPr lang="en-GB" altLang="en-US" smtClean="0"/>
          </a:p>
        </p:txBody>
      </p:sp>
      <p:sp>
        <p:nvSpPr>
          <p:cNvPr id="51203" name="Content Placeholder 2"/>
          <p:cNvSpPr>
            <a:spLocks noGrp="1"/>
          </p:cNvSpPr>
          <p:nvPr>
            <p:ph idx="1"/>
          </p:nvPr>
        </p:nvSpPr>
        <p:spPr/>
        <p:txBody>
          <a:bodyPr/>
          <a:lstStyle/>
          <a:p>
            <a:endParaRPr lang="en-GB" altLang="en-US" smtClean="0"/>
          </a:p>
        </p:txBody>
      </p:sp>
      <p:pic>
        <p:nvPicPr>
          <p:cNvPr id="51204" name="Picture 2" descr="https://classconnection.s3.amazonaws.com/32/flashcards/806032/png/2222131819478836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3239" y="1600201"/>
            <a:ext cx="610552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85440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GB" altLang="en-US" smtClean="0"/>
              <a:t>Split brain research</a:t>
            </a:r>
          </a:p>
        </p:txBody>
      </p:sp>
      <p:sp>
        <p:nvSpPr>
          <p:cNvPr id="52227" name="Content Placeholder 2"/>
          <p:cNvSpPr>
            <a:spLocks noGrp="1"/>
          </p:cNvSpPr>
          <p:nvPr>
            <p:ph idx="1"/>
          </p:nvPr>
        </p:nvSpPr>
        <p:spPr/>
        <p:txBody>
          <a:bodyPr/>
          <a:lstStyle/>
          <a:p>
            <a:r>
              <a:rPr lang="en-GB" altLang="en-US" smtClean="0"/>
              <a:t>Show through experiment.</a:t>
            </a:r>
          </a:p>
          <a:p>
            <a:r>
              <a:rPr lang="en-GB" altLang="en-US" smtClean="0"/>
              <a:t>Corpus Colosseum </a:t>
            </a:r>
          </a:p>
          <a:p>
            <a:r>
              <a:rPr lang="en-GB" altLang="en-US" smtClean="0">
                <a:hlinkClick r:id="rId2"/>
              </a:rPr>
              <a:t>https://www.youtube.com/watch?v=MZnyQewsB_Y</a:t>
            </a:r>
            <a:endParaRPr lang="en-GB" altLang="en-US" smtClean="0"/>
          </a:p>
          <a:p>
            <a:endParaRPr lang="en-GB" altLang="en-US" smtClean="0"/>
          </a:p>
        </p:txBody>
      </p:sp>
    </p:spTree>
    <p:extLst>
      <p:ext uri="{BB962C8B-B14F-4D97-AF65-F5344CB8AC3E}">
        <p14:creationId xmlns:p14="http://schemas.microsoft.com/office/powerpoint/2010/main" val="19407200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GB" altLang="en-US" smtClean="0"/>
              <a:t>Split brain</a:t>
            </a:r>
          </a:p>
        </p:txBody>
      </p:sp>
      <p:sp>
        <p:nvSpPr>
          <p:cNvPr id="3" name="Content Placeholder 2"/>
          <p:cNvSpPr>
            <a:spLocks noGrp="1"/>
          </p:cNvSpPr>
          <p:nvPr>
            <p:ph idx="1"/>
          </p:nvPr>
        </p:nvSpPr>
        <p:spPr/>
        <p:txBody>
          <a:bodyPr rtlCol="0">
            <a:normAutofit fontScale="55000" lnSpcReduction="20000"/>
          </a:bodyPr>
          <a:lstStyle/>
          <a:p>
            <a:pPr>
              <a:defRPr/>
            </a:pPr>
            <a:r>
              <a:rPr lang="en-GB" b="1" dirty="0" smtClean="0"/>
              <a:t>Sperry’s</a:t>
            </a:r>
            <a:r>
              <a:rPr lang="en-GB" dirty="0"/>
              <a:t> research (1960’s and 1970’s) revealed that when the two hemispheres of the brain are disconnected, they become functionally separate. Studies of patients whose </a:t>
            </a:r>
            <a:r>
              <a:rPr lang="en-GB" dirty="0">
                <a:hlinkClick r:id="rId2"/>
              </a:rPr>
              <a:t>corpus callosum</a:t>
            </a:r>
            <a:r>
              <a:rPr lang="en-GB" dirty="0"/>
              <a:t> had been severed, disconnecting the left and right halves of the brain, revealed this </a:t>
            </a:r>
            <a:r>
              <a:rPr lang="en-GB" dirty="0" smtClean="0"/>
              <a:t>insight. Click </a:t>
            </a:r>
            <a:r>
              <a:rPr lang="en-GB" dirty="0"/>
              <a:t>here for more on </a:t>
            </a:r>
            <a:r>
              <a:rPr lang="en-GB" dirty="0">
                <a:hlinkClick r:id="rId3"/>
              </a:rPr>
              <a:t>lateralisation and the procedures and findings</a:t>
            </a:r>
            <a:r>
              <a:rPr lang="en-GB" dirty="0"/>
              <a:t> of the experiments.</a:t>
            </a:r>
          </a:p>
          <a:p>
            <a:pPr>
              <a:defRPr/>
            </a:pPr>
            <a:r>
              <a:rPr lang="en-GB" dirty="0"/>
              <a:t>Watch this video for a demonstration of the </a:t>
            </a:r>
            <a:r>
              <a:rPr lang="en-GB" dirty="0">
                <a:hlinkClick r:id="rId4"/>
              </a:rPr>
              <a:t>experiments</a:t>
            </a:r>
            <a:r>
              <a:rPr lang="en-GB" dirty="0"/>
              <a:t>.</a:t>
            </a:r>
          </a:p>
          <a:p>
            <a:pPr>
              <a:defRPr/>
            </a:pPr>
            <a:r>
              <a:rPr lang="en-GB" b="1" dirty="0"/>
              <a:t>Neuro-myths</a:t>
            </a:r>
          </a:p>
          <a:p>
            <a:pPr>
              <a:defRPr/>
            </a:pPr>
            <a:r>
              <a:rPr lang="en-GB" dirty="0"/>
              <a:t>In an article entitled “</a:t>
            </a:r>
            <a:r>
              <a:rPr lang="en-GB" i="1" dirty="0">
                <a:hlinkClick r:id="rId5"/>
              </a:rPr>
              <a:t>Right Brained, Wrong Brained: How Caltech Neuroscience became a </a:t>
            </a:r>
            <a:r>
              <a:rPr lang="en-GB" i="1" dirty="0" err="1">
                <a:hlinkClick r:id="rId5"/>
              </a:rPr>
              <a:t>Buzzfeed</a:t>
            </a:r>
            <a:r>
              <a:rPr lang="en-GB" i="1" dirty="0">
                <a:hlinkClick r:id="rId5"/>
              </a:rPr>
              <a:t> Quiz</a:t>
            </a:r>
            <a:r>
              <a:rPr lang="en-GB" dirty="0"/>
              <a:t>” (Los Angeles Magazine, Feb 9</a:t>
            </a:r>
            <a:r>
              <a:rPr lang="en-GB" baseline="30000" dirty="0"/>
              <a:t>th</a:t>
            </a:r>
            <a:r>
              <a:rPr lang="en-GB" dirty="0"/>
              <a:t> 2015), author Jason G. Goldman highlights the inappropriate use of Sperry’s research to suggest that people can be left or right brained. The idea that people can be categorised as being one or the other, to account for our strengths and weaknesses, is a neuro-myth. The article points about that the brain needs both sides to function but that both sides need the corpus callosum to communicate. The misreporting of the findings – and a human need to find ways to explain and predict our success and failures – seems to be responsible for the widespread misuse of this finding.  The idea of right or left “brained-ness” is popular probably because it seems more scientific than horoscopes or out-dated personality classifications</a:t>
            </a:r>
            <a:r>
              <a:rPr lang="en-GB" dirty="0" smtClean="0"/>
              <a:t>.</a:t>
            </a:r>
          </a:p>
          <a:p>
            <a:pPr>
              <a:defRPr/>
            </a:pPr>
            <a:endParaRPr lang="en-GB" dirty="0"/>
          </a:p>
          <a:p>
            <a:pPr>
              <a:defRPr/>
            </a:pPr>
            <a:r>
              <a:rPr lang="en-GB" dirty="0"/>
              <a:t>Follow this link for more about this </a:t>
            </a:r>
            <a:r>
              <a:rPr lang="en-GB" dirty="0">
                <a:hlinkClick r:id="rId6"/>
              </a:rPr>
              <a:t>myth</a:t>
            </a:r>
            <a:r>
              <a:rPr lang="en-GB" dirty="0"/>
              <a:t>.</a:t>
            </a:r>
          </a:p>
          <a:p>
            <a:pPr>
              <a:defRPr/>
            </a:pPr>
            <a:endParaRPr lang="en-GB" dirty="0" smtClean="0"/>
          </a:p>
          <a:p>
            <a:pPr>
              <a:defRPr/>
            </a:pPr>
            <a:endParaRPr lang="en-GB" dirty="0"/>
          </a:p>
          <a:p>
            <a:pPr>
              <a:defRPr/>
            </a:pPr>
            <a:r>
              <a:rPr lang="en-GB" dirty="0" smtClean="0"/>
              <a:t>“”</a:t>
            </a:r>
            <a:r>
              <a:rPr lang="en-GB" i="1" dirty="0"/>
              <a:t>The great pleasure and feeling in my right brain is more than my left brain can find the words to tell you</a:t>
            </a:r>
            <a:r>
              <a:rPr lang="en-GB" dirty="0"/>
              <a:t>.”</a:t>
            </a:r>
          </a:p>
          <a:p>
            <a:pPr>
              <a:defRPr/>
            </a:pPr>
            <a:endParaRPr lang="en-GB" dirty="0"/>
          </a:p>
        </p:txBody>
      </p:sp>
    </p:spTree>
    <p:extLst>
      <p:ext uri="{BB962C8B-B14F-4D97-AF65-F5344CB8AC3E}">
        <p14:creationId xmlns:p14="http://schemas.microsoft.com/office/powerpoint/2010/main" val="29855544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dirty="0"/>
              <a:t>Plasticity and functional recovery of the brain after trauma.</a:t>
            </a:r>
          </a:p>
        </p:txBody>
      </p:sp>
      <p:sp>
        <p:nvSpPr>
          <p:cNvPr id="54275" name="Content Placeholder 2"/>
          <p:cNvSpPr>
            <a:spLocks noGrp="1"/>
          </p:cNvSpPr>
          <p:nvPr>
            <p:ph idx="1"/>
          </p:nvPr>
        </p:nvSpPr>
        <p:spPr/>
        <p:txBody>
          <a:bodyPr/>
          <a:lstStyle/>
          <a:p>
            <a:r>
              <a:rPr lang="en-GB" altLang="en-US" smtClean="0">
                <a:hlinkClick r:id="rId2"/>
              </a:rPr>
              <a:t>Introduction</a:t>
            </a:r>
            <a:endParaRPr lang="en-GB" altLang="en-US" smtClean="0"/>
          </a:p>
          <a:p>
            <a:r>
              <a:rPr lang="en-GB" altLang="en-US" smtClean="0">
                <a:hlinkClick r:id="rId3"/>
              </a:rPr>
              <a:t>http://www.bbc.co.uk/news/health-35595086</a:t>
            </a:r>
            <a:endParaRPr lang="en-GB" altLang="en-US" smtClean="0"/>
          </a:p>
          <a:p>
            <a:endParaRPr lang="en-GB" altLang="en-US" smtClean="0"/>
          </a:p>
        </p:txBody>
      </p:sp>
    </p:spTree>
    <p:extLst>
      <p:ext uri="{BB962C8B-B14F-4D97-AF65-F5344CB8AC3E}">
        <p14:creationId xmlns:p14="http://schemas.microsoft.com/office/powerpoint/2010/main" val="25200063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GB" altLang="en-US" b="1" smtClean="0">
                <a:hlinkClick r:id="rId2"/>
              </a:rPr>
              <a:t>What is Brain Plasticity?</a:t>
            </a:r>
            <a:endParaRPr lang="en-GB" altLang="en-US" smtClean="0"/>
          </a:p>
        </p:txBody>
      </p:sp>
      <p:sp>
        <p:nvSpPr>
          <p:cNvPr id="3" name="Content Placeholder 2"/>
          <p:cNvSpPr>
            <a:spLocks noGrp="1"/>
          </p:cNvSpPr>
          <p:nvPr>
            <p:ph idx="1"/>
          </p:nvPr>
        </p:nvSpPr>
        <p:spPr/>
        <p:txBody>
          <a:bodyPr rtlCol="0">
            <a:normAutofit fontScale="77500" lnSpcReduction="20000"/>
          </a:bodyPr>
          <a:lstStyle/>
          <a:p>
            <a:pPr fontAlgn="ctr">
              <a:defRPr/>
            </a:pPr>
            <a:r>
              <a:rPr lang="en-GB" b="1" dirty="0"/>
              <a:t>Brain plasticity—</a:t>
            </a:r>
            <a:r>
              <a:rPr lang="en-GB" dirty="0"/>
              <a:t>also called neuroplasticity - is an odd term for most people, with the word "plastic" causing images of Tupperware or Saran Wrap to pop into your head. However, brain plasticity is a common term used by neuroscientists, referring to the brain's ability to change at any age – for better or worse. As you would imagine, this flexibility plays an incredibly important role in our brain development (or decline) and in shaping our distinct personalities. </a:t>
            </a:r>
            <a:endParaRPr lang="en-GB" dirty="0" smtClean="0"/>
          </a:p>
          <a:p>
            <a:pPr fontAlgn="ctr">
              <a:defRPr/>
            </a:pPr>
            <a:endParaRPr lang="en-GB" dirty="0" smtClean="0"/>
          </a:p>
          <a:p>
            <a:pPr fontAlgn="ctr">
              <a:defRPr/>
            </a:pPr>
            <a:r>
              <a:rPr lang="en-GB" b="1" dirty="0" smtClean="0"/>
              <a:t>How </a:t>
            </a:r>
            <a:r>
              <a:rPr lang="en-GB" b="1" dirty="0"/>
              <a:t>the Brain Changes</a:t>
            </a:r>
            <a:r>
              <a:rPr lang="en-GB" dirty="0"/>
              <a:t/>
            </a:r>
            <a:br>
              <a:rPr lang="en-GB" dirty="0"/>
            </a:br>
            <a:r>
              <a:rPr lang="en-GB" dirty="0"/>
              <a:t>Brain plasticity science is the study of a physical process. Gray matter can actually shrink or thicken; neural connections can be forged and refined or weakened and severed. Changes in the physical brain manifest as changes in our abilities. For example, each time we learn a new dance step, it reflects a change in our physical brains: new "wires" (neural pathways) that give instructions to our bodies on how to perform the step. Each time we forget someone's name, it also reflects brain change— "</a:t>
            </a:r>
            <a:r>
              <a:rPr lang="en-GB" dirty="0" smtClean="0"/>
              <a:t>wires“ that </a:t>
            </a:r>
            <a:r>
              <a:rPr lang="en-GB" dirty="0"/>
              <a:t>once connected to the memory have been degraded, or even severed. As these examples show, changes in the brain can result in improved skills (a new dance step) or a weakening of skills (a forgotten name)</a:t>
            </a:r>
          </a:p>
          <a:p>
            <a:pPr>
              <a:defRPr/>
            </a:pPr>
            <a:endParaRPr lang="en-GB" dirty="0"/>
          </a:p>
        </p:txBody>
      </p:sp>
    </p:spTree>
    <p:extLst>
      <p:ext uri="{BB962C8B-B14F-4D97-AF65-F5344CB8AC3E}">
        <p14:creationId xmlns:p14="http://schemas.microsoft.com/office/powerpoint/2010/main" val="39276548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GB" altLang="en-US" b="1" smtClean="0"/>
              <a:t>Neuroplasticity</a:t>
            </a:r>
            <a:endParaRPr lang="en-GB" altLang="en-US" smtClean="0"/>
          </a:p>
        </p:txBody>
      </p:sp>
      <p:sp>
        <p:nvSpPr>
          <p:cNvPr id="3" name="Content Placeholder 2"/>
          <p:cNvSpPr>
            <a:spLocks noGrp="1"/>
          </p:cNvSpPr>
          <p:nvPr>
            <p:ph idx="1"/>
          </p:nvPr>
        </p:nvSpPr>
        <p:spPr/>
        <p:txBody>
          <a:bodyPr rtlCol="0">
            <a:normAutofit fontScale="85000" lnSpcReduction="20000"/>
          </a:bodyPr>
          <a:lstStyle/>
          <a:p>
            <a:pPr>
              <a:defRPr/>
            </a:pPr>
            <a:r>
              <a:rPr lang="en-GB" dirty="0"/>
              <a:t>Neuroplasticity, also known as brain plasticity, is an umbrella term that describes lasting change to the brain throughout an animal's life course. The term gained prominence in the latter half of the 20th century, when new </a:t>
            </a:r>
            <a:r>
              <a:rPr lang="en-GB" dirty="0" smtClean="0"/>
              <a:t>research</a:t>
            </a:r>
            <a:r>
              <a:rPr lang="en-GB" dirty="0"/>
              <a:t> showed many aspects of the brain remain changeable (or "plastic") even into adulthood</a:t>
            </a:r>
            <a:r>
              <a:rPr lang="en-GB" dirty="0" smtClean="0"/>
              <a:t>. </a:t>
            </a:r>
            <a:r>
              <a:rPr lang="en-GB" dirty="0"/>
              <a:t> This notion contrasts with the previous scientific consensus that the brain develops during a critical period in early childhood, then remains relatively unchangeable (or "static") afterward</a:t>
            </a:r>
            <a:r>
              <a:rPr lang="en-GB" dirty="0" smtClean="0"/>
              <a:t>. </a:t>
            </a:r>
            <a:r>
              <a:rPr lang="en-GB" dirty="0" err="1" smtClean="0"/>
              <a:t>Neuroplastic</a:t>
            </a:r>
            <a:r>
              <a:rPr lang="en-GB" dirty="0" smtClean="0"/>
              <a:t> </a:t>
            </a:r>
            <a:r>
              <a:rPr lang="en-GB" dirty="0"/>
              <a:t>change can occur at small scales, such as physical changes to individual neurons, or at whole-brain scales, such as cortical remapping in response to injury</a:t>
            </a:r>
            <a:r>
              <a:rPr lang="en-GB" dirty="0" smtClean="0"/>
              <a:t>.[ </a:t>
            </a:r>
            <a:r>
              <a:rPr lang="en-GB" dirty="0" err="1" smtClean="0"/>
              <a:t>Behavior</a:t>
            </a:r>
            <a:r>
              <a:rPr lang="en-GB" dirty="0"/>
              <a:t>, environmental stimuli, thought, and emotions may also cause </a:t>
            </a:r>
            <a:r>
              <a:rPr lang="en-GB" dirty="0" err="1"/>
              <a:t>neuroplastic</a:t>
            </a:r>
            <a:r>
              <a:rPr lang="en-GB" dirty="0"/>
              <a:t> change</a:t>
            </a:r>
            <a:r>
              <a:rPr lang="en-GB" dirty="0" smtClean="0"/>
              <a:t>, </a:t>
            </a:r>
            <a:r>
              <a:rPr lang="en-GB" dirty="0"/>
              <a:t> which has significant implications for healthy development, learning, memory, and recovery from brain damage.</a:t>
            </a:r>
          </a:p>
          <a:p>
            <a:pPr>
              <a:defRPr/>
            </a:pPr>
            <a:r>
              <a:rPr lang="en-GB" dirty="0"/>
              <a:t>Neuroscientists distinguish synaptic plasticity, which refers to changes in how neurons connect to each other, from non-synaptic plasticity, which refers to changes in the neurons themselves.</a:t>
            </a:r>
          </a:p>
          <a:p>
            <a:pPr>
              <a:defRPr/>
            </a:pPr>
            <a:endParaRPr lang="en-GB" dirty="0"/>
          </a:p>
        </p:txBody>
      </p:sp>
    </p:spTree>
    <p:extLst>
      <p:ext uri="{BB962C8B-B14F-4D97-AF65-F5344CB8AC3E}">
        <p14:creationId xmlns:p14="http://schemas.microsoft.com/office/powerpoint/2010/main" val="37604598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GB" altLang="en-US" smtClean="0"/>
              <a:t>Doidge</a:t>
            </a:r>
          </a:p>
        </p:txBody>
      </p:sp>
      <p:sp>
        <p:nvSpPr>
          <p:cNvPr id="3" name="Content Placeholder 2"/>
          <p:cNvSpPr>
            <a:spLocks noGrp="1"/>
          </p:cNvSpPr>
          <p:nvPr>
            <p:ph idx="1"/>
          </p:nvPr>
        </p:nvSpPr>
        <p:spPr/>
        <p:txBody>
          <a:bodyPr rtlCol="0">
            <a:normAutofit fontScale="92500" lnSpcReduction="20000"/>
          </a:bodyPr>
          <a:lstStyle/>
          <a:p>
            <a:pPr>
              <a:defRPr/>
            </a:pPr>
            <a:r>
              <a:rPr lang="en-GB" dirty="0">
                <a:hlinkClick r:id="rId2"/>
              </a:rPr>
              <a:t>https://</a:t>
            </a:r>
            <a:r>
              <a:rPr lang="en-GB" dirty="0" smtClean="0">
                <a:hlinkClick r:id="rId2"/>
              </a:rPr>
              <a:t>www.youtube.com/watch?v=ifYcE4-eI_s</a:t>
            </a:r>
            <a:endParaRPr lang="en-GB" dirty="0" smtClean="0"/>
          </a:p>
          <a:p>
            <a:pPr>
              <a:defRPr/>
            </a:pPr>
            <a:r>
              <a:rPr lang="en-GB" dirty="0"/>
              <a:t>Intense dedication is a hallmark of those who, all on their own, accomplish large-scale change in their brains. John Pepper, a South African now in his late seventies, was diagnosed in his thirties with the incurable, chronic, progressive neurodegenerative disease known as Parkinson’s. By all odds he should be immobile, if not dead, by now, but Pepper has fought his symptoms to a standstill by vigorous exercise carried out with ferocious determination and conscientious attention to detail. “Even as his unconscious ability to walk unravelled,” Doidge explains, “Pepper realized that if he </a:t>
            </a:r>
            <a:r>
              <a:rPr lang="en-GB" dirty="0" err="1"/>
              <a:t>analyzed</a:t>
            </a:r>
            <a:r>
              <a:rPr lang="en-GB" dirty="0"/>
              <a:t> how he walked and used his conscious mind to guide him, he could still do it. So he used a different part of his brain, the frontal lobes, and—like a child learning to walk—thought himself into efficient walking</a:t>
            </a:r>
            <a:r>
              <a:rPr lang="en-GB" dirty="0" smtClean="0"/>
              <a:t>.”</a:t>
            </a:r>
          </a:p>
          <a:p>
            <a:pPr>
              <a:defRPr/>
            </a:pPr>
            <a:r>
              <a:rPr lang="en-GB" dirty="0">
                <a:hlinkClick r:id="rId3"/>
              </a:rPr>
              <a:t>http://www.macleans.ca/society/health/how-your-brain-heals-itself</a:t>
            </a:r>
            <a:r>
              <a:rPr lang="en-GB" dirty="0" smtClean="0">
                <a:hlinkClick r:id="rId3"/>
              </a:rPr>
              <a:t>/</a:t>
            </a:r>
            <a:endParaRPr lang="en-GB" dirty="0" smtClean="0"/>
          </a:p>
          <a:p>
            <a:pPr>
              <a:defRPr/>
            </a:pPr>
            <a:endParaRPr lang="en-GB" dirty="0"/>
          </a:p>
        </p:txBody>
      </p:sp>
    </p:spTree>
    <p:extLst>
      <p:ext uri="{BB962C8B-B14F-4D97-AF65-F5344CB8AC3E}">
        <p14:creationId xmlns:p14="http://schemas.microsoft.com/office/powerpoint/2010/main" val="12146123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dirty="0" err="1"/>
              <a:t>Draganski</a:t>
            </a:r>
            <a:r>
              <a:rPr lang="en-GB" dirty="0"/>
              <a:t> et al (2006) German medical students and revision </a:t>
            </a:r>
          </a:p>
        </p:txBody>
      </p:sp>
      <p:sp>
        <p:nvSpPr>
          <p:cNvPr id="58371" name="Content Placeholder 2"/>
          <p:cNvSpPr>
            <a:spLocks noGrp="1"/>
          </p:cNvSpPr>
          <p:nvPr>
            <p:ph idx="1"/>
          </p:nvPr>
        </p:nvSpPr>
        <p:spPr/>
        <p:txBody>
          <a:bodyPr/>
          <a:lstStyle/>
          <a:p>
            <a:r>
              <a:rPr lang="en-GB" altLang="en-US" dirty="0" smtClean="0"/>
              <a:t>Luke and </a:t>
            </a:r>
            <a:r>
              <a:rPr lang="en-GB" altLang="en-US" dirty="0" err="1" smtClean="0"/>
              <a:t>Georgi</a:t>
            </a:r>
            <a:r>
              <a:rPr lang="en-GB" altLang="en-US" dirty="0" smtClean="0"/>
              <a:t>?</a:t>
            </a:r>
          </a:p>
        </p:txBody>
      </p:sp>
    </p:spTree>
    <p:extLst>
      <p:ext uri="{BB962C8B-B14F-4D97-AF65-F5344CB8AC3E}">
        <p14:creationId xmlns:p14="http://schemas.microsoft.com/office/powerpoint/2010/main" val="33073983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endParaRPr lang="en-GB" altLang="en-US" smtClean="0"/>
          </a:p>
        </p:txBody>
      </p:sp>
      <p:sp>
        <p:nvSpPr>
          <p:cNvPr id="59395" name="Content Placeholder 2"/>
          <p:cNvSpPr>
            <a:spLocks noGrp="1"/>
          </p:cNvSpPr>
          <p:nvPr>
            <p:ph idx="1"/>
          </p:nvPr>
        </p:nvSpPr>
        <p:spPr/>
        <p:txBody>
          <a:bodyPr/>
          <a:lstStyle/>
          <a:p>
            <a:pPr marL="0" indent="0">
              <a:buNone/>
            </a:pPr>
            <a:r>
              <a:rPr lang="en-GB" altLang="en-US" dirty="0" smtClean="0"/>
              <a:t>Treatment of brain damage </a:t>
            </a:r>
            <a:r>
              <a:rPr lang="en-GB" altLang="en-US" dirty="0" err="1" smtClean="0"/>
              <a:t>Nudo</a:t>
            </a:r>
            <a:r>
              <a:rPr lang="en-GB" altLang="en-US" dirty="0" smtClean="0"/>
              <a:t> group research on stroke recovery, Phillips (2006) case study of recovery from a coma after 19 years.</a:t>
            </a:r>
          </a:p>
          <a:p>
            <a:pPr marL="0" indent="0">
              <a:buNone/>
            </a:pPr>
            <a:endParaRPr lang="en-GB" altLang="en-US" dirty="0" smtClean="0"/>
          </a:p>
          <a:p>
            <a:pPr marL="0" indent="0">
              <a:buNone/>
            </a:pPr>
            <a:r>
              <a:rPr lang="en-GB" altLang="en-US" dirty="0" smtClean="0"/>
              <a:t>Veronica</a:t>
            </a:r>
          </a:p>
        </p:txBody>
      </p:sp>
    </p:spTree>
    <p:extLst>
      <p:ext uri="{BB962C8B-B14F-4D97-AF65-F5344CB8AC3E}">
        <p14:creationId xmlns:p14="http://schemas.microsoft.com/office/powerpoint/2010/main" val="15539495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GB" altLang="en-US" smtClean="0"/>
              <a:t>Notes</a:t>
            </a:r>
          </a:p>
        </p:txBody>
      </p:sp>
      <p:sp>
        <p:nvSpPr>
          <p:cNvPr id="3" name="Content Placeholder 2"/>
          <p:cNvSpPr>
            <a:spLocks noGrp="1"/>
          </p:cNvSpPr>
          <p:nvPr>
            <p:ph idx="1"/>
          </p:nvPr>
        </p:nvSpPr>
        <p:spPr/>
        <p:txBody>
          <a:bodyPr rtlCol="0">
            <a:normAutofit fontScale="92500" lnSpcReduction="10000"/>
          </a:bodyPr>
          <a:lstStyle/>
          <a:p>
            <a:pPr>
              <a:defRPr/>
            </a:pPr>
            <a:r>
              <a:rPr lang="en-GB" dirty="0" smtClean="0"/>
              <a:t>Plasticity</a:t>
            </a:r>
          </a:p>
          <a:p>
            <a:pPr>
              <a:defRPr/>
            </a:pPr>
            <a:r>
              <a:rPr lang="en-GB" b="1" dirty="0"/>
              <a:t>How the Brain Changes</a:t>
            </a:r>
            <a:r>
              <a:rPr lang="en-GB" dirty="0"/>
              <a:t/>
            </a:r>
            <a:br>
              <a:rPr lang="en-GB" dirty="0"/>
            </a:br>
            <a:r>
              <a:rPr lang="en-GB" dirty="0"/>
              <a:t>Brain plasticity science is the study of a physical process. Gray matter can actually shrink or thicken; neural connections can be forged and refined or weakened and severed. Changes in the physical brain manifest as changes in our abilities. For example, each time we learn a new dance step, it reflects a change in our physical brains: new "wires" (neural pathways) that give instructions to our bodies on how to perform the step. Each time we forget someone's name, it also reflects brain change— "wires“ that once connected to the memory have been degraded, or even severed. As these examples show, changes in the brain can result in improved skills (a new dance step) or a weakening of skills (a forgotten name)</a:t>
            </a:r>
          </a:p>
          <a:p>
            <a:pPr>
              <a:defRPr/>
            </a:pPr>
            <a:endParaRPr lang="en-GB" dirty="0"/>
          </a:p>
        </p:txBody>
      </p:sp>
    </p:spTree>
    <p:extLst>
      <p:ext uri="{BB962C8B-B14F-4D97-AF65-F5344CB8AC3E}">
        <p14:creationId xmlns:p14="http://schemas.microsoft.com/office/powerpoint/2010/main" val="1058638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GB" altLang="en-US" smtClean="0"/>
              <a:t>Increased Brain Stimulation</a:t>
            </a:r>
          </a:p>
        </p:txBody>
      </p:sp>
      <p:sp>
        <p:nvSpPr>
          <p:cNvPr id="61443" name="Content Placeholder 2"/>
          <p:cNvSpPr>
            <a:spLocks noGrp="1"/>
          </p:cNvSpPr>
          <p:nvPr>
            <p:ph idx="1"/>
          </p:nvPr>
        </p:nvSpPr>
        <p:spPr/>
        <p:txBody>
          <a:bodyPr/>
          <a:lstStyle/>
          <a:p>
            <a:r>
              <a:rPr lang="en-GB" altLang="en-US" dirty="0" smtClean="0"/>
              <a:t>Molly and </a:t>
            </a:r>
            <a:r>
              <a:rPr lang="en-GB" dirty="0"/>
              <a:t>Savanna</a:t>
            </a:r>
            <a:endParaRPr lang="en-GB" altLang="en-US" dirty="0" smtClean="0"/>
          </a:p>
        </p:txBody>
      </p:sp>
    </p:spTree>
    <p:extLst>
      <p:ext uri="{BB962C8B-B14F-4D97-AF65-F5344CB8AC3E}">
        <p14:creationId xmlns:p14="http://schemas.microsoft.com/office/powerpoint/2010/main" val="25488931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GB" altLang="en-US" smtClean="0"/>
              <a:t>Axon Sprouting</a:t>
            </a:r>
          </a:p>
        </p:txBody>
      </p:sp>
      <p:sp>
        <p:nvSpPr>
          <p:cNvPr id="63491" name="Content Placeholder 2"/>
          <p:cNvSpPr>
            <a:spLocks noGrp="1"/>
          </p:cNvSpPr>
          <p:nvPr>
            <p:ph idx="1"/>
          </p:nvPr>
        </p:nvSpPr>
        <p:spPr/>
        <p:txBody>
          <a:bodyPr/>
          <a:lstStyle/>
          <a:p>
            <a:r>
              <a:rPr lang="en-GB" altLang="en-US" dirty="0" smtClean="0"/>
              <a:t>Terry and Sam</a:t>
            </a:r>
          </a:p>
        </p:txBody>
      </p:sp>
    </p:spTree>
    <p:extLst>
      <p:ext uri="{BB962C8B-B14F-4D97-AF65-F5344CB8AC3E}">
        <p14:creationId xmlns:p14="http://schemas.microsoft.com/office/powerpoint/2010/main" val="13994259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GB" altLang="en-US" smtClean="0"/>
              <a:t>Denervation supersensitivity</a:t>
            </a:r>
          </a:p>
        </p:txBody>
      </p:sp>
      <p:sp>
        <p:nvSpPr>
          <p:cNvPr id="64515" name="Content Placeholder 2"/>
          <p:cNvSpPr>
            <a:spLocks noGrp="1"/>
          </p:cNvSpPr>
          <p:nvPr>
            <p:ph idx="1"/>
          </p:nvPr>
        </p:nvSpPr>
        <p:spPr/>
        <p:txBody>
          <a:bodyPr/>
          <a:lstStyle/>
          <a:p>
            <a:r>
              <a:rPr lang="en-GB" altLang="en-US" smtClean="0"/>
              <a:t>Axons that do a similar job to those that are damaged become more sensitive. This can have the negative effect of making the person more sensitive to aspects that they were not previously  eg: ‘over’ sensitive to pain. </a:t>
            </a:r>
          </a:p>
        </p:txBody>
      </p:sp>
    </p:spTree>
    <p:extLst>
      <p:ext uri="{BB962C8B-B14F-4D97-AF65-F5344CB8AC3E}">
        <p14:creationId xmlns:p14="http://schemas.microsoft.com/office/powerpoint/2010/main" val="13499388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GB" altLang="en-US" smtClean="0"/>
              <a:t>Functional recovery after Trauma</a:t>
            </a:r>
          </a:p>
        </p:txBody>
      </p:sp>
      <p:sp>
        <p:nvSpPr>
          <p:cNvPr id="65539" name="Content Placeholder 2"/>
          <p:cNvSpPr>
            <a:spLocks noGrp="1"/>
          </p:cNvSpPr>
          <p:nvPr>
            <p:ph idx="1"/>
          </p:nvPr>
        </p:nvSpPr>
        <p:spPr/>
        <p:txBody>
          <a:bodyPr/>
          <a:lstStyle/>
          <a:p>
            <a:r>
              <a:rPr lang="en-GB" altLang="en-US" smtClean="0"/>
              <a:t>Factors effecting:</a:t>
            </a:r>
          </a:p>
          <a:p>
            <a:r>
              <a:rPr lang="en-GB" altLang="en-US" smtClean="0"/>
              <a:t>Perserverance</a:t>
            </a:r>
          </a:p>
          <a:p>
            <a:r>
              <a:rPr lang="en-GB" altLang="en-US" smtClean="0"/>
              <a:t>Lottie and Cameron</a:t>
            </a:r>
          </a:p>
        </p:txBody>
      </p:sp>
    </p:spTree>
    <p:extLst>
      <p:ext uri="{BB962C8B-B14F-4D97-AF65-F5344CB8AC3E}">
        <p14:creationId xmlns:p14="http://schemas.microsoft.com/office/powerpoint/2010/main" val="601051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dirty="0" smtClean="0"/>
              <a:t>Physical stress exhaustion and Booze!</a:t>
            </a:r>
            <a:endParaRPr lang="en-GB" dirty="0"/>
          </a:p>
        </p:txBody>
      </p:sp>
      <p:sp>
        <p:nvSpPr>
          <p:cNvPr id="66563" name="Content Placeholder 2"/>
          <p:cNvSpPr>
            <a:spLocks noGrp="1"/>
          </p:cNvSpPr>
          <p:nvPr>
            <p:ph idx="1"/>
          </p:nvPr>
        </p:nvSpPr>
        <p:spPr/>
        <p:txBody>
          <a:bodyPr/>
          <a:lstStyle/>
          <a:p>
            <a:r>
              <a:rPr lang="en-GB" altLang="en-US" dirty="0" smtClean="0"/>
              <a:t>Esme And Olivia</a:t>
            </a:r>
          </a:p>
        </p:txBody>
      </p:sp>
    </p:spTree>
    <p:extLst>
      <p:ext uri="{BB962C8B-B14F-4D97-AF65-F5344CB8AC3E}">
        <p14:creationId xmlns:p14="http://schemas.microsoft.com/office/powerpoint/2010/main" val="16512361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GB" altLang="en-US" smtClean="0"/>
              <a:t>Age and Gender</a:t>
            </a:r>
          </a:p>
        </p:txBody>
      </p:sp>
      <p:sp>
        <p:nvSpPr>
          <p:cNvPr id="67587" name="Content Placeholder 2"/>
          <p:cNvSpPr>
            <a:spLocks noGrp="1"/>
          </p:cNvSpPr>
          <p:nvPr>
            <p:ph idx="1"/>
          </p:nvPr>
        </p:nvSpPr>
        <p:spPr/>
        <p:txBody>
          <a:bodyPr/>
          <a:lstStyle/>
          <a:p>
            <a:r>
              <a:rPr lang="en-GB" dirty="0" smtClean="0"/>
              <a:t>Niamh and Abi</a:t>
            </a:r>
            <a:endParaRPr lang="en-GB" altLang="en-US" dirty="0" smtClean="0"/>
          </a:p>
        </p:txBody>
      </p:sp>
    </p:spTree>
    <p:extLst>
      <p:ext uri="{BB962C8B-B14F-4D97-AF65-F5344CB8AC3E}">
        <p14:creationId xmlns:p14="http://schemas.microsoft.com/office/powerpoint/2010/main" val="38915431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343</TotalTime>
  <Words>1352</Words>
  <Application>Microsoft Office PowerPoint</Application>
  <PresentationFormat>Widescreen</PresentationFormat>
  <Paragraphs>83</Paragraphs>
  <Slides>32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Calibri Light</vt:lpstr>
      <vt:lpstr>Office Theme</vt:lpstr>
      <vt:lpstr>PowerPoint Presentation</vt:lpstr>
      <vt:lpstr>Hemispheric lateralisation</vt:lpstr>
      <vt:lpstr>PowerPoint Presentation</vt:lpstr>
      <vt:lpstr>PowerPoint Presentation</vt:lpstr>
      <vt:lpstr>Lobes (clues)</vt:lpstr>
      <vt:lpstr>motor</vt:lpstr>
      <vt:lpstr>Primary motor Cortex</vt:lpstr>
      <vt:lpstr>Primary Motor Cortex</vt:lpstr>
      <vt:lpstr>PowerPoint Presentation</vt:lpstr>
      <vt:lpstr>Somatosensory</vt:lpstr>
      <vt:lpstr>PowerPoint Presentation</vt:lpstr>
      <vt:lpstr>Somatosensory</vt:lpstr>
      <vt:lpstr>Visual (Occipital lobe)</vt:lpstr>
      <vt:lpstr>Auditory</vt:lpstr>
      <vt:lpstr>Wernicke area </vt:lpstr>
      <vt:lpstr>Language</vt:lpstr>
      <vt:lpstr>PowerPoint Presentation</vt:lpstr>
      <vt:lpstr>Split brain research</vt:lpstr>
      <vt:lpstr>Split brain</vt:lpstr>
      <vt:lpstr>Plasticity and functional recovery of the brain after trauma.</vt:lpstr>
      <vt:lpstr>What is Brain Plasticity?</vt:lpstr>
      <vt:lpstr>Neuroplasticity</vt:lpstr>
      <vt:lpstr>Doidge</vt:lpstr>
      <vt:lpstr>Draganski et al (2006) German medical students and revision </vt:lpstr>
      <vt:lpstr>PowerPoint Presentation</vt:lpstr>
      <vt:lpstr>Notes</vt:lpstr>
      <vt:lpstr>Increased Brain Stimulation</vt:lpstr>
      <vt:lpstr>Axon Sprouting</vt:lpstr>
      <vt:lpstr>Denervation supersensitivity</vt:lpstr>
      <vt:lpstr>Functional recovery after Trauma</vt:lpstr>
      <vt:lpstr>Physical stress exhaustion and Booze!</vt:lpstr>
      <vt:lpstr>Age and Gender</vt:lpstr>
    </vt:vector>
  </TitlesOfParts>
  <Company>Mount Kelly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Stanyer, Richard  (Staff)</dc:creator>
  <cp:lastModifiedBy>Stanyer, Richard  (Staff)</cp:lastModifiedBy>
  <cp:revision>5</cp:revision>
  <dcterms:created xsi:type="dcterms:W3CDTF">2017-02-20T10:17:41Z</dcterms:created>
  <dcterms:modified xsi:type="dcterms:W3CDTF">2017-02-27T15:19:50Z</dcterms:modified>
</cp:coreProperties>
</file>